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0" r:id="rId3"/>
    <p:sldMasterId id="2147483692" r:id="rId4"/>
  </p:sldMasterIdLst>
  <p:notesMasterIdLst>
    <p:notesMasterId r:id="rId13"/>
  </p:notesMasterIdLst>
  <p:sldIdLst>
    <p:sldId id="269" r:id="rId5"/>
    <p:sldId id="265" r:id="rId6"/>
    <p:sldId id="266" r:id="rId7"/>
    <p:sldId id="270" r:id="rId8"/>
    <p:sldId id="271" r:id="rId9"/>
    <p:sldId id="267" r:id="rId10"/>
    <p:sldId id="272" r:id="rId11"/>
    <p:sldId id="263" r:id="rId12"/>
  </p:sldIdLst>
  <p:sldSz cx="12192000" cy="6858000"/>
  <p:notesSz cx="12192000" cy="6858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4660"/>
  </p:normalViewPr>
  <p:slideViewPr>
    <p:cSldViewPr snapToGrid="0">
      <p:cViewPr varScale="1">
        <p:scale>
          <a:sx n="63" d="100"/>
          <a:sy n="63" d="100"/>
        </p:scale>
        <p:origin x="912" y="64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BFCFC-D851-4D64-B349-9CE4E8BBB2FE}" type="datetimeFigureOut">
              <a:rPr lang="fr-FR" smtClean="0"/>
              <a:t>27/05/2025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A77D7-A04A-4363-9212-CAEAA2274C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1603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2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8.png"/><Relationship Id="rId4" Type="http://schemas.openxmlformats.org/officeDocument/2006/relationships/image" Target="../media/image1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0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Modifiez le style des sous-titres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Secteur Aero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673445" y="1427837"/>
            <a:ext cx="3770722" cy="377072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374985" y="2365668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640964" y="3170409"/>
            <a:ext cx="6309907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634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Secteur Espac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825007" y="1842082"/>
            <a:ext cx="3713452" cy="371345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940592" y="2465245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940592" y="3220080"/>
            <a:ext cx="649280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2027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Secteur Drones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862714" y="2131641"/>
            <a:ext cx="3600330" cy="360033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865178" y="2322323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865178" y="3132187"/>
            <a:ext cx="5389331" cy="211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819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lide BRICK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8134" y="0"/>
            <a:ext cx="12175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101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re+texte 5 niveaux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 bwMode="auto">
          <a:xfrm>
            <a:off x="1269920" y="900446"/>
            <a:ext cx="681744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269920" y="2111604"/>
            <a:ext cx="10505519" cy="458383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201937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Titre+5 niveaux + bloc couleu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133" y="0"/>
            <a:ext cx="2155947" cy="694944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1" y="232919"/>
            <a:ext cx="863337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2641600" y="365125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641600" y="1825625"/>
            <a:ext cx="935228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9250680" y="631031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96515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Tire+texte+num page+date+pdp - fond clai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949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Titre+texte+num page+date+pdp - fond bleu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0126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9_Titre+texte+num page+date+pdp - fond clair 2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0449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0_Titre+texte+num page+date+pdp - fond sombr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64564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1_Titre+vide+num page+date+pdp - fond clai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22355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2_Titre+vide+num page+date+pdp - fond bleu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630990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3_Titre+vide+num page+date+pdp - fond clair 2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04551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age blanche_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952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Titre+vide+num page+date+pdp - fond sombr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26815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+ 2 colonn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 bwMode="auto">
          <a:xfrm>
            <a:off x="1269920" y="900446"/>
            <a:ext cx="605629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-40341" y="5057307"/>
            <a:ext cx="4482215" cy="1848597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67259" y="2072640"/>
            <a:ext cx="5232479" cy="3418177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2" name="Espace réservé du contenu 2"/>
          <p:cNvSpPr>
            <a:spLocks noGrp="1"/>
          </p:cNvSpPr>
          <p:nvPr>
            <p:ph idx="10"/>
          </p:nvPr>
        </p:nvSpPr>
        <p:spPr bwMode="auto">
          <a:xfrm>
            <a:off x="6292264" y="2072641"/>
            <a:ext cx="5232479" cy="341817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034565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+ 2 colonnes. Couleur gauch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6122894" cy="6858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67259" y="1937815"/>
            <a:ext cx="5232479" cy="447241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 bwMode="auto">
          <a:xfrm>
            <a:off x="6292264" y="1937815"/>
            <a:ext cx="5232479" cy="44724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3" name="ZoneTexte 12"/>
          <p:cNvSpPr txBox="1"/>
          <p:nvPr userDrawn="1"/>
        </p:nvSpPr>
        <p:spPr bwMode="auto">
          <a:xfrm>
            <a:off x="430048" y="924313"/>
            <a:ext cx="605629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761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+1 colonne couleur droi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6096000" y="-47065"/>
            <a:ext cx="6122894" cy="69521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183866"/>
            <a:ext cx="863338" cy="5565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541207" y="740445"/>
            <a:ext cx="5232479" cy="566567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1" name="ZoneTexte 10"/>
          <p:cNvSpPr txBox="1"/>
          <p:nvPr userDrawn="1"/>
        </p:nvSpPr>
        <p:spPr bwMode="auto">
          <a:xfrm>
            <a:off x="335780" y="1018581"/>
            <a:ext cx="605629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6669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36952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Diapositive de titr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fr-FR"/>
              <a:t>Modifiez le style des sous-titres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95595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469652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Titre de sec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7479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79093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978530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40971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825919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78419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3179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Deux contenu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re et texte vertic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22787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Titre vertical et tex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29921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_Secteur Aero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673445" y="1427837"/>
            <a:ext cx="3770722" cy="377072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374985" y="2365668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640964" y="3170409"/>
            <a:ext cx="6309907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072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Secteur Espac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825007" y="1842082"/>
            <a:ext cx="3713452" cy="3713452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940592" y="2465245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940592" y="3220080"/>
            <a:ext cx="6492803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553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3_Secteur Drones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6862714" y="2131641"/>
            <a:ext cx="3600330" cy="360033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865178" y="2322323"/>
            <a:ext cx="10461643" cy="1609483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865178" y="3132187"/>
            <a:ext cx="5389331" cy="211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5772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Slide BRICK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8134" y="0"/>
            <a:ext cx="121757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1894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5_Titre+texte 5 niveaux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 bwMode="auto">
          <a:xfrm>
            <a:off x="1269920" y="900446"/>
            <a:ext cx="681744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1269920" y="2111604"/>
            <a:ext cx="10505519" cy="458383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86331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6_Titre+5 niveaux + bloc couleu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8133" y="0"/>
            <a:ext cx="2155947" cy="694944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1" y="232919"/>
            <a:ext cx="863337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2641600" y="365125"/>
            <a:ext cx="871220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2641600" y="1825625"/>
            <a:ext cx="935228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9250680" y="6310312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20339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7_Tire+texte+num page+date+pdp - fond clai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61617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8_Titre+texte+num page+date+pdp - fond bleu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812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a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9_Titre+texte+num page+date+pdp - fond clair 2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04158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0_Titre+texte+num page+date+pdp - fond sombr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49680" y="365125"/>
            <a:ext cx="1010412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952785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1_Titre+vide+num page+date+pdp - fond clair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015884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2_Titre+vide+num page+date+pdp - fond bleu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796991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3_Titre+vide+num page+date+pdp - fond clair 2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64553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Page blanche_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31314"/>
            <a:ext cx="863338" cy="55658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73048"/>
            <a:ext cx="1107520" cy="220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4830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14_Titre+vide+num page+date+pdp - fond sombr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Titre de la page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872097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+ 2 colonnes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 bwMode="auto">
          <a:xfrm>
            <a:off x="1269920" y="900446"/>
            <a:ext cx="605629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5"/>
          <a:stretch/>
        </p:blipFill>
        <p:spPr bwMode="auto">
          <a:xfrm>
            <a:off x="-40341" y="5057307"/>
            <a:ext cx="4482215" cy="1848597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67259" y="2072640"/>
            <a:ext cx="5232479" cy="3418177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2" name="Espace réservé du contenu 2"/>
          <p:cNvSpPr>
            <a:spLocks noGrp="1"/>
          </p:cNvSpPr>
          <p:nvPr>
            <p:ph idx="10"/>
          </p:nvPr>
        </p:nvSpPr>
        <p:spPr bwMode="auto">
          <a:xfrm>
            <a:off x="6292264" y="2072641"/>
            <a:ext cx="5232479" cy="341817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9997850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 + 2 colonnes. Couleur gauch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6122894" cy="6858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10047"/>
            <a:ext cx="863338" cy="5565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67259" y="1937815"/>
            <a:ext cx="5232479" cy="447241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1" name="Espace réservé du contenu 2"/>
          <p:cNvSpPr>
            <a:spLocks noGrp="1"/>
          </p:cNvSpPr>
          <p:nvPr>
            <p:ph idx="10"/>
          </p:nvPr>
        </p:nvSpPr>
        <p:spPr bwMode="auto">
          <a:xfrm>
            <a:off x="6292264" y="1937815"/>
            <a:ext cx="5232479" cy="447241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3" name="ZoneTexte 12"/>
          <p:cNvSpPr txBox="1"/>
          <p:nvPr userDrawn="1"/>
        </p:nvSpPr>
        <p:spPr bwMode="auto">
          <a:xfrm>
            <a:off x="430048" y="924313"/>
            <a:ext cx="605629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98324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re+1 colonne couleur droi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6096000" y="-47065"/>
            <a:ext cx="6122894" cy="695212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183866"/>
            <a:ext cx="863338" cy="55658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sp>
        <p:nvSpPr>
          <p:cNvPr id="10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6541207" y="740445"/>
            <a:ext cx="5232479" cy="566567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rgbClr val="002060"/>
                </a:solidFill>
              </a:defRPr>
            </a:lvl1pPr>
            <a:lvl2pPr>
              <a:defRPr sz="1800">
                <a:solidFill>
                  <a:srgbClr val="002060"/>
                </a:solidFill>
              </a:defRPr>
            </a:lvl2pPr>
            <a:lvl3pPr>
              <a:defRPr sz="1600">
                <a:solidFill>
                  <a:srgbClr val="002060"/>
                </a:solidFill>
              </a:defRPr>
            </a:lvl3pPr>
            <a:lvl4pPr>
              <a:defRPr sz="1400">
                <a:solidFill>
                  <a:srgbClr val="002060"/>
                </a:solidFill>
              </a:defRPr>
            </a:lvl4pPr>
            <a:lvl5pPr>
              <a:defRPr sz="1400">
                <a:solidFill>
                  <a:srgbClr val="002060"/>
                </a:solidFill>
              </a:defRPr>
            </a:lvl5pPr>
          </a:lstStyle>
          <a:p>
            <a:pPr lvl="0">
              <a:defRPr/>
            </a:pPr>
            <a:r>
              <a:rPr lang="fr-FR"/>
              <a:t>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11" name="ZoneTexte 10"/>
          <p:cNvSpPr txBox="1"/>
          <p:nvPr userDrawn="1"/>
        </p:nvSpPr>
        <p:spPr bwMode="auto">
          <a:xfrm>
            <a:off x="335780" y="1018581"/>
            <a:ext cx="605629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7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</a:rPr>
              <a:t>Titre de la page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8660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re seu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9_Page blanche">
    <p:bg>
      <p:bgPr>
        <a:blipFill>
          <a:blip r:embed="rId2">
            <a:lum/>
          </a:blip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7" name="Image 16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35590" y="232919"/>
            <a:ext cx="863338" cy="553370"/>
          </a:xfrm>
          <a:prstGeom prst="rect">
            <a:avLst/>
          </a:prstGeom>
        </p:spPr>
      </p:pic>
      <p:sp>
        <p:nvSpPr>
          <p:cNvPr id="10" name="Titre 1"/>
          <p:cNvSpPr>
            <a:spLocks noGrp="1"/>
          </p:cNvSpPr>
          <p:nvPr>
            <p:ph type="title"/>
          </p:nvPr>
        </p:nvSpPr>
        <p:spPr bwMode="auto">
          <a:xfrm>
            <a:off x="1259840" y="365125"/>
            <a:ext cx="10093960" cy="1325563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11" name="Espace réservé de la date 2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CAA339-CCD6-49DF-8F49-613F388DD7F8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2" name="Espace réservé du pied de page 3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3" name="Espace réservé du numéro de diapositive 4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2ACBAA-EBD7-406A-8001-53CDDB09CFA8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3535710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5_Une colonn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4757" y="188617"/>
            <a:ext cx="863338" cy="589610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 hasCustomPrompt="1"/>
          </p:nvPr>
        </p:nvSpPr>
        <p:spPr bwMode="auto">
          <a:xfrm>
            <a:off x="311085" y="1705568"/>
            <a:ext cx="11630144" cy="4876207"/>
          </a:xfrm>
          <a:prstGeom prst="rect">
            <a:avLst/>
          </a:prstGeom>
        </p:spPr>
        <p:txBody>
          <a:bodyPr/>
          <a:lstStyle>
            <a:lvl1pPr marL="228600" indent="-228600" algn="just">
              <a:spcBef>
                <a:spcPts val="800"/>
              </a:spcBef>
              <a:spcAft>
                <a:spcPts val="0"/>
              </a:spcAft>
              <a:buClrTx/>
              <a:buSzPct val="80000"/>
              <a:buFont typeface="Webdings"/>
              <a:buChar char=""/>
              <a:defRPr lang="fr-FR" sz="1800" b="1">
                <a:solidFill>
                  <a:schemeClr val="accent2"/>
                </a:solidFill>
                <a:latin typeface="+mn-lt"/>
                <a:ea typeface="+mj-ea"/>
                <a:cs typeface="Calibri"/>
              </a:defRPr>
            </a:lvl1pPr>
            <a:lvl2pPr marL="685800" indent="-228600" algn="just">
              <a:spcBef>
                <a:spcPts val="600"/>
              </a:spcBef>
              <a:spcAft>
                <a:spcPts val="600"/>
              </a:spcAft>
              <a:buClr>
                <a:srgbClr val="1F4E79"/>
              </a:buClr>
              <a:buFont typeface="Palatino"/>
              <a:buChar char="-"/>
              <a:defRPr lang="fr-FR" sz="1600" b="0">
                <a:solidFill>
                  <a:srgbClr val="1F4E79"/>
                </a:solidFill>
                <a:latin typeface="+mn-lt"/>
                <a:ea typeface="+mj-ea"/>
                <a:cs typeface="Calibri"/>
              </a:defRPr>
            </a:lvl2pPr>
            <a:lvl3pPr marL="1143000" indent="-228600" algn="just">
              <a:spcAft>
                <a:spcPts val="600"/>
              </a:spcAft>
              <a:buClr>
                <a:srgbClr val="1F4E79"/>
              </a:buClr>
              <a:buFont typeface="Arial"/>
              <a:buChar char="›"/>
              <a:defRPr lang="fr-FR" sz="1600" b="0" i="1">
                <a:solidFill>
                  <a:srgbClr val="1F4E79"/>
                </a:solidFill>
                <a:latin typeface="+mn-lt"/>
                <a:ea typeface="+mj-ea"/>
                <a:cs typeface="Calibri"/>
              </a:defRPr>
            </a:lvl3pPr>
            <a:lvl4pPr marL="1600200" indent="-228600" algn="just">
              <a:spcAft>
                <a:spcPts val="600"/>
              </a:spcAft>
              <a:buClr>
                <a:srgbClr val="1F4E79"/>
              </a:buClr>
              <a:buFont typeface="Calibri"/>
              <a:buChar char="−"/>
              <a:defRPr sz="1400" i="1">
                <a:solidFill>
                  <a:srgbClr val="1F4E79"/>
                </a:solidFill>
              </a:defRPr>
            </a:lvl4pPr>
            <a:lvl5pPr marL="1828800" indent="0" algn="just">
              <a:buNone/>
              <a:defRPr sz="1200">
                <a:solidFill>
                  <a:srgbClr val="1F4E79"/>
                </a:solidFill>
              </a:defRPr>
            </a:lvl5pPr>
          </a:lstStyle>
          <a:p>
            <a:pPr lvl="0">
              <a:defRPr/>
            </a:pPr>
            <a:r>
              <a:rPr lang="fr-FR"/>
              <a:t> Modifiez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endParaRPr lang="fr-FR"/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 bwMode="auto">
          <a:xfrm>
            <a:off x="311085" y="924320"/>
            <a:ext cx="7635882" cy="57555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lvl1pPr algn="ctr">
              <a:defRPr lang="fr-FR" sz="2800" b="1">
                <a:solidFill>
                  <a:srgbClr val="002060"/>
                </a:solidFill>
                <a:ea typeface="+mn-ea"/>
                <a:cs typeface="+mn-cs"/>
              </a:defRPr>
            </a:lvl1pPr>
          </a:lstStyle>
          <a:p>
            <a:pPr marL="0" lvl="0" algn="l" defTabSz="914400">
              <a:defRPr/>
            </a:pPr>
            <a:r>
              <a:rPr lang="fr-FR"/>
              <a:t>Titre</a:t>
            </a:r>
            <a:endParaRPr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1269920" y="351782"/>
            <a:ext cx="1107520" cy="22074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7000036" y="-26894"/>
            <a:ext cx="5191964" cy="2233752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254757" y="188617"/>
            <a:ext cx="863338" cy="589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2175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Titre et contenu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1630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V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u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Image avec légen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slideLayout" Target="../slideLayouts/slideLayout54.xml"/><Relationship Id="rId1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44.xml"/><Relationship Id="rId21" Type="http://schemas.openxmlformats.org/officeDocument/2006/relationships/slideLayout" Target="../slideLayouts/slideLayout62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17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57.xml"/><Relationship Id="rId2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1.xml"/><Relationship Id="rId19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slideLayout" Target="../slideLayouts/slideLayout55.xml"/><Relationship Id="rId22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287320-2E70-44DF-8777-BA9DF2328CED}" type="datetimeFigureOut">
              <a:rPr lang="fr-FR"/>
              <a:t>27/05/2025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B30988E-6386-455A-BD6A-025B8D39334B}" type="slidenum">
              <a:rPr lang="fr-FR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865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fr-FR"/>
              <a:t>Modifiez le style du titre</a:t>
            </a:r>
            <a:endParaRPr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fr-FR"/>
              <a:t>Modifier les styles du texte du masque</a:t>
            </a:r>
            <a:endParaRPr/>
          </a:p>
          <a:p>
            <a:pPr lvl="1">
              <a:defRPr/>
            </a:pPr>
            <a:r>
              <a:rPr lang="fr-FR"/>
              <a:t>Deuxième niveau</a:t>
            </a:r>
            <a:endParaRPr/>
          </a:p>
          <a:p>
            <a:pPr lvl="2">
              <a:defRPr/>
            </a:pPr>
            <a:r>
              <a:rPr lang="fr-FR"/>
              <a:t>Troisième niveau</a:t>
            </a:r>
            <a:endParaRPr/>
          </a:p>
          <a:p>
            <a:pPr lvl="3">
              <a:defRPr/>
            </a:pPr>
            <a:r>
              <a:rPr lang="fr-FR"/>
              <a:t>Quatrième niveau</a:t>
            </a:r>
            <a:endParaRPr/>
          </a:p>
          <a:p>
            <a:pPr lvl="4">
              <a:defRPr/>
            </a:pPr>
            <a:r>
              <a:rPr lang="fr-FR"/>
              <a:t>Cinquième niveau</a:t>
            </a:r>
            <a:endParaRPr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287320-2E70-44DF-8777-BA9DF2328CED}" type="datetimeFigureOut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27/05/2025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30988E-6386-455A-BD6A-025B8D39334B}" type="slidenum">
              <a:rPr kumimoji="0" lang="fr-FR" sz="1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/>
                <a:cs typeface="Arial"/>
              </a:rPr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87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2675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2" r:id="rId19"/>
    <p:sldLayoutId id="2147483713" r:id="rId20"/>
    <p:sldLayoutId id="2147483714" r:id="rId2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hyperlink" Target="https://www.aerospace-valley.com/la-technologie/propulsion-et-energie-embarquee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6" Type="http://schemas.openxmlformats.org/officeDocument/2006/relationships/hyperlink" Target="https://www.aerospace-valley.com/la-technologie/structures-materiaux-et-procedes" TargetMode="External"/><Relationship Id="rId5" Type="http://schemas.openxmlformats.org/officeDocument/2006/relationships/hyperlink" Target="https://www.aerospace-valley.com/la-technologie/systemes-embarques-et-communicants" TargetMode="External"/><Relationship Id="rId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39.png"/><Relationship Id="rId4" Type="http://schemas.openxmlformats.org/officeDocument/2006/relationships/image" Target="../media/image34.png"/><Relationship Id="rId9" Type="http://schemas.openxmlformats.org/officeDocument/2006/relationships/hyperlink" Target="https://www.youtube.com/watch?v=S22wxQrB8B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2.xml"/><Relationship Id="rId5" Type="http://schemas.openxmlformats.org/officeDocument/2006/relationships/hyperlink" Target="mailto:innoday@aerospace-valley.com" TargetMode="External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2830" b="2828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061" y="-6690"/>
            <a:ext cx="9705674" cy="686469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6085" y="1798657"/>
            <a:ext cx="6218854" cy="275985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557057" y="2627360"/>
            <a:ext cx="1938027" cy="1603278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6304939" y="3026400"/>
            <a:ext cx="2900959" cy="1004825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/>
          <a:srcRect l="14629"/>
          <a:stretch/>
        </p:blipFill>
        <p:spPr bwMode="auto">
          <a:xfrm>
            <a:off x="0" y="4260627"/>
            <a:ext cx="7635515" cy="243254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-960395" y="4300731"/>
            <a:ext cx="763551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2E376D"/>
                </a:solidFill>
                <a:effectLst/>
                <a:uLnTx/>
                <a:uFillTx/>
                <a:latin typeface="Nexa Light"/>
                <a:ea typeface="Roboto Flex Normal"/>
                <a:cs typeface="Arial"/>
              </a:rPr>
              <a:t>Appel à candidature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2E376D"/>
                </a:solidFill>
                <a:effectLst/>
                <a:uLnTx/>
                <a:uFillTx/>
                <a:latin typeface="Nexa Light"/>
                <a:ea typeface="Roboto Flex Normal"/>
                <a:cs typeface="Arial"/>
              </a:rPr>
              <a:t>Posters pour les Laboratoires</a:t>
            </a:r>
            <a:endParaRPr kumimoji="0" lang="fr-FR" sz="3200" b="1" i="0" u="sng" strike="noStrike" kern="0" cap="none" spc="0" normalizeH="0" baseline="0" noProof="0" dirty="0">
              <a:ln>
                <a:noFill/>
              </a:ln>
              <a:solidFill>
                <a:srgbClr val="2E376D"/>
              </a:solidFill>
              <a:effectLst/>
              <a:uLnTx/>
              <a:uFillTx/>
              <a:latin typeface="Nexa Light"/>
              <a:ea typeface="Roboto Flex Normal"/>
              <a:cs typeface="Arial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99A4543-8ECE-4DAE-AFF7-FA894E3DAC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568" y="5548057"/>
            <a:ext cx="1907371" cy="6675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8F64E9D-5AEE-462C-9B6A-B1EE3E90CB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84" y="5728175"/>
            <a:ext cx="1267353" cy="70971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C951EB9-E365-4243-8CDC-D840BA374A5D}"/>
              </a:ext>
            </a:extLst>
          </p:cNvPr>
          <p:cNvSpPr/>
          <p:nvPr/>
        </p:nvSpPr>
        <p:spPr bwMode="auto">
          <a:xfrm>
            <a:off x="441959" y="229335"/>
            <a:ext cx="11308081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b="1" dirty="0">
                <a:solidFill>
                  <a:schemeClr val="bg1"/>
                </a:solidFill>
                <a:latin typeface="Nexa Light"/>
                <a:ea typeface="Roboto Flex Normal"/>
                <a:cs typeface="Arial"/>
              </a:rPr>
              <a:t>Edition 2025 - 8 octobre à Toulouse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schemeClr val="bg1"/>
                </a:solidFill>
                <a:latin typeface="Nexa Light"/>
                <a:ea typeface="Roboto Flex Normal"/>
                <a:cs typeface="Arial"/>
              </a:rPr>
              <a:t>Evènement organisé en partenariat avec les 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dirty="0">
                <a:solidFill>
                  <a:schemeClr val="bg1"/>
                </a:solidFill>
                <a:latin typeface="Nexa Light"/>
                <a:ea typeface="Roboto Flex Normal"/>
                <a:cs typeface="Arial"/>
              </a:rPr>
              <a:t>Pôles Universitaires d’Innovation de Toulouse et de Bordeaux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11C71-DF99-471A-A437-2A0E8139D28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722" y="5130800"/>
            <a:ext cx="2442168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445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847731" y="2304388"/>
            <a:ext cx="6446625" cy="4558016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2339580" cy="1038279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 bwMode="auto">
          <a:xfrm>
            <a:off x="296902" y="2680947"/>
            <a:ext cx="115981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Organisé le 8 octobre 2025 à la Cité de Toulouse</a:t>
            </a: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, en partenariat avec le PUI Toulouse et le PUI Bordeaux, </a:t>
            </a:r>
            <a:r>
              <a:rPr kumimoji="0" lang="fr-FR" sz="2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InnoDay</a:t>
            </a:r>
            <a:r>
              <a:rPr kumimoji="0" lang="fr-FR" sz="20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 est </a:t>
            </a: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le rendez-vous innovation des membres du Pôle de Compétitivité Aerospace Valley sur les filières Aéronautique, Espace et Drones </a:t>
            </a:r>
            <a:r>
              <a:rPr kumimoji="0" lang="fr-FR" sz="20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Aerospace Valley :</a:t>
            </a:r>
            <a:endParaRPr kumimoji="0" lang="fr-FR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exa Light"/>
              <a:cs typeface="Arial"/>
            </a:endParaRP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exa Light"/>
              <a:cs typeface="Arial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0" y="0"/>
            <a:ext cx="12192000" cy="237892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1169790" y="3978481"/>
            <a:ext cx="88974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solidFill>
                  <a:prstClr val="black"/>
                </a:solidFill>
                <a:latin typeface="Nexa Light"/>
                <a:cs typeface="Arial"/>
              </a:rPr>
              <a:t>Un l</a:t>
            </a:r>
            <a:r>
              <a:rPr kumimoji="0" lang="fr-FR" sz="20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ieu</a:t>
            </a: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 de rencontre et de découvertes pour faciliter l’innovation, l’émergence de projets collaboratifs, et nouer de nouveaux partenariats.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48028" y="3919997"/>
            <a:ext cx="770073" cy="75828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auto">
          <a:xfrm>
            <a:off x="1169790" y="5871751"/>
            <a:ext cx="103419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L’objectif</a:t>
            </a:r>
            <a:r>
              <a:rPr kumimoji="0" lang="fr-FR" sz="20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 de cet appel à candidature est de sélectionner les 12 posters de Chercheurs qui seront exposés pour présenter leurs th</a:t>
            </a:r>
            <a:r>
              <a:rPr lang="fr-FR" sz="2000" dirty="0" err="1">
                <a:solidFill>
                  <a:prstClr val="black"/>
                </a:solidFill>
                <a:latin typeface="Nexa Light"/>
                <a:cs typeface="Arial"/>
              </a:rPr>
              <a:t>ématiques</a:t>
            </a:r>
            <a:r>
              <a:rPr lang="fr-FR" sz="2000" dirty="0">
                <a:solidFill>
                  <a:prstClr val="black"/>
                </a:solidFill>
                <a:latin typeface="Nexa Light"/>
                <a:cs typeface="Arial"/>
              </a:rPr>
              <a:t> de recherche</a:t>
            </a:r>
            <a:r>
              <a:rPr kumimoji="0" lang="fr-FR" sz="20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.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169790" y="4856088"/>
            <a:ext cx="8518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Des laboratoires présentent leurs compétences scientifiques, des PME/startups </a:t>
            </a:r>
            <a:r>
              <a:rPr lang="fr-FR" sz="2000" dirty="0">
                <a:solidFill>
                  <a:prstClr val="black"/>
                </a:solidFill>
                <a:latin typeface="Nexa Light"/>
              </a:rPr>
              <a:t>leur technologies les plus innovantes et des Grands Groupes leurs </a:t>
            </a:r>
            <a:r>
              <a:rPr kumimoji="0" lang="fr-FR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exa Light"/>
                <a:cs typeface="Arial"/>
              </a:rPr>
              <a:t>challenges d’open innovation.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37535" y="4950454"/>
            <a:ext cx="791057" cy="778946"/>
          </a:xfrm>
          <a:prstGeom prst="rect">
            <a:avLst/>
          </a:prstGeom>
        </p:spPr>
      </p:pic>
      <p:sp>
        <p:nvSpPr>
          <p:cNvPr id="2" name="Flèche droite 1"/>
          <p:cNvSpPr/>
          <p:nvPr/>
        </p:nvSpPr>
        <p:spPr>
          <a:xfrm>
            <a:off x="522684" y="5953432"/>
            <a:ext cx="532770" cy="442452"/>
          </a:xfrm>
          <a:prstGeom prst="rightArrow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1543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5" name="Imag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120" cy="6875951"/>
          </a:xfrm>
          <a:prstGeom prst="rect">
            <a:avLst/>
          </a:prstGeom>
        </p:spPr>
      </p:pic>
      <p:pic>
        <p:nvPicPr>
          <p:cNvPr id="1623561968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2339579" cy="1038278"/>
          </a:xfrm>
          <a:prstGeom prst="rect">
            <a:avLst/>
          </a:prstGeom>
        </p:spPr>
      </p:pic>
      <p:sp>
        <p:nvSpPr>
          <p:cNvPr id="162314077" name="ZoneTexte 7"/>
          <p:cNvSpPr txBox="1"/>
          <p:nvPr/>
        </p:nvSpPr>
        <p:spPr bwMode="auto">
          <a:xfrm>
            <a:off x="2659211" y="188268"/>
            <a:ext cx="929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Modalités de participation à l’exposition</a:t>
            </a:r>
            <a:r>
              <a:rPr kumimoji="0" lang="fr-FR" sz="2800" b="1" i="0" u="none" strike="noStrike" kern="0" cap="none" spc="0" normalizeH="0" noProof="0" dirty="0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 de posters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5B2984"/>
              </a:solidFill>
              <a:effectLst/>
              <a:uLnTx/>
              <a:uFillTx/>
              <a:latin typeface="Nexa Light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2974664" y="1674005"/>
            <a:ext cx="85869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Les 12 Posters sont sélectionnés 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par un jury constitué du Pôle et des PUI partenaires. Annonce des lauréats prévue le </a:t>
            </a:r>
            <a:r>
              <a:rPr kumimoji="0" lang="fr-FR" b="1" i="0" u="none" strike="noStrike" kern="0" cap="none" spc="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Nexa Light"/>
                <a:cs typeface="Arial"/>
              </a:rPr>
              <a:t>m</a:t>
            </a:r>
            <a:r>
              <a:rPr lang="fr-FR" b="1" dirty="0" err="1">
                <a:solidFill>
                  <a:schemeClr val="accent2">
                    <a:lumMod val="75000"/>
                  </a:schemeClr>
                </a:solidFill>
                <a:latin typeface="Nexa Light"/>
                <a:cs typeface="Arial"/>
              </a:rPr>
              <a:t>ercredi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Nexa Light"/>
                <a:cs typeface="Arial"/>
              </a:rPr>
              <a:t> 2/07</a:t>
            </a:r>
            <a:endParaRPr b="1" dirty="0">
              <a:solidFill>
                <a:schemeClr val="accent2">
                  <a:lumMod val="75000"/>
                </a:schemeClr>
              </a:solidFill>
              <a:latin typeface="Nexa Light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461235" y="779526"/>
            <a:ext cx="642439" cy="63260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492905" y="2552173"/>
            <a:ext cx="642439" cy="632603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492906" y="3581371"/>
            <a:ext cx="642439" cy="63260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471200" y="4478502"/>
            <a:ext cx="642439" cy="63260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454290" y="1645900"/>
            <a:ext cx="642439" cy="63260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 bwMode="auto">
          <a:xfrm>
            <a:off x="2974663" y="4529918"/>
            <a:ext cx="92173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Chaque Chercheur 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sélectionné s’engage à être présent à l’</a:t>
            </a:r>
            <a:r>
              <a:rPr kumimoji="0" lang="fr-FR" i="0" u="none" strike="noStrike" kern="0" cap="none" spc="0" normalizeH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InnoDay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le </a:t>
            </a:r>
            <a:r>
              <a:rPr kumimoji="0" lang="fr-FR" b="1" i="0" u="none" strike="noStrike" kern="0" cap="none" spc="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Nexa Light"/>
                <a:cs typeface="Arial"/>
              </a:rPr>
              <a:t>8/10/2025 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pour assurer la présentation de son poster. </a:t>
            </a:r>
          </a:p>
          <a:p>
            <a:pPr marR="0" lvl="0" algn="l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Si le Chercheur est affilié à un laboratoire membre du </a:t>
            </a:r>
            <a:r>
              <a:rPr kumimoji="0" lang="fr-FR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PUI de Toulouse 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ou du </a:t>
            </a:r>
            <a:r>
              <a:rPr kumimoji="0" lang="fr-FR" b="1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PUI de </a:t>
            </a:r>
            <a:r>
              <a:rPr lang="fr-FR" b="1" dirty="0">
                <a:solidFill>
                  <a:srgbClr val="000000"/>
                </a:solidFill>
                <a:latin typeface="Nexa Light"/>
                <a:cs typeface="Arial"/>
              </a:rPr>
              <a:t>Bordeaux</a:t>
            </a:r>
            <a:r>
              <a:rPr lang="fr-FR" dirty="0">
                <a:solidFill>
                  <a:srgbClr val="000000"/>
                </a:solidFill>
                <a:latin typeface="Nexa Light"/>
                <a:cs typeface="Arial"/>
              </a:rPr>
              <a:t>, ces 2 structures prendront en charge les frais de participation.</a:t>
            </a:r>
          </a:p>
          <a:p>
            <a:pPr marR="0" lvl="0" algn="l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Dans le cas contraire une inscription payante à la </a:t>
            </a:r>
            <a:r>
              <a:rPr lang="fr-FR" dirty="0">
                <a:solidFill>
                  <a:srgbClr val="000000"/>
                </a:solidFill>
                <a:latin typeface="Nexa Light"/>
                <a:cs typeface="Arial"/>
              </a:rPr>
              <a:t>journée (105€HT) sera demandée.</a:t>
            </a:r>
            <a:endParaRPr kumimoji="0" sz="16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 bwMode="auto">
          <a:xfrm rot="16199998">
            <a:off x="-446198" y="3244732"/>
            <a:ext cx="32319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400" b="1" dirty="0">
                <a:solidFill>
                  <a:schemeClr val="bg1"/>
                </a:solidFill>
                <a:latin typeface="Nexa Light"/>
                <a:cs typeface="Arial"/>
              </a:rPr>
              <a:t>Le principe</a:t>
            </a:r>
            <a:endParaRPr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2974663" y="2532957"/>
            <a:ext cx="91281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srgbClr val="000000"/>
                </a:solidFill>
                <a:latin typeface="Nexa Light"/>
                <a:cs typeface="Arial"/>
              </a:rPr>
              <a:t>Chaque Chercheur sélectionné est invité à communiquer à Aerospace Valley les éléments du poster sous forme de quelques paragraphes </a:t>
            </a:r>
            <a:r>
              <a:rPr lang="fr-FR" dirty="0" err="1">
                <a:solidFill>
                  <a:srgbClr val="000000"/>
                </a:solidFill>
                <a:latin typeface="Nexa Light"/>
                <a:cs typeface="Arial"/>
              </a:rPr>
              <a:t>word</a:t>
            </a:r>
            <a:r>
              <a:rPr lang="fr-FR" dirty="0">
                <a:solidFill>
                  <a:srgbClr val="000000"/>
                </a:solidFill>
                <a:latin typeface="Nexa Light"/>
                <a:cs typeface="Arial"/>
              </a:rPr>
              <a:t> et d’images/schémas haute résolution, avant le 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Nexa Light"/>
                <a:cs typeface="Arial"/>
              </a:rPr>
              <a:t>jeudi 10/07</a:t>
            </a:r>
            <a:endParaRPr b="1" dirty="0">
              <a:solidFill>
                <a:schemeClr val="accent2">
                  <a:lumMod val="75000"/>
                </a:schemeClr>
              </a:solidFill>
              <a:latin typeface="Nexa Light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2974663" y="3645634"/>
            <a:ext cx="8829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>
                <a:solidFill>
                  <a:srgbClr val="000000"/>
                </a:solidFill>
                <a:latin typeface="Nexa Light"/>
                <a:cs typeface="Arial"/>
              </a:rPr>
              <a:t>Aerospace </a:t>
            </a:r>
            <a:r>
              <a:rPr lang="fr-FR" noProof="0" dirty="0" err="1">
                <a:solidFill>
                  <a:srgbClr val="000000"/>
                </a:solidFill>
                <a:latin typeface="Nexa Light"/>
                <a:cs typeface="Arial"/>
              </a:rPr>
              <a:t>Valley</a:t>
            </a:r>
            <a:r>
              <a:rPr lang="fr-FR" noProof="0" dirty="0">
                <a:solidFill>
                  <a:srgbClr val="000000"/>
                </a:solidFill>
                <a:latin typeface="Nexa Light"/>
                <a:cs typeface="Arial"/>
              </a:rPr>
              <a:t> se charge de tout le maquettage et de l’impression des posters en A0 pour l’exposition le jour de l’</a:t>
            </a:r>
            <a:r>
              <a:rPr lang="fr-FR" noProof="0" dirty="0" err="1">
                <a:solidFill>
                  <a:srgbClr val="000000"/>
                </a:solidFill>
                <a:latin typeface="Nexa Light"/>
                <a:cs typeface="Arial"/>
              </a:rPr>
              <a:t>InnoDay</a:t>
            </a:r>
            <a:r>
              <a:rPr lang="fr-FR" noProof="0" dirty="0">
                <a:solidFill>
                  <a:srgbClr val="000000"/>
                </a:solidFill>
                <a:latin typeface="Nexa Light"/>
                <a:cs typeface="Arial"/>
              </a:rPr>
              <a:t> le </a:t>
            </a:r>
            <a:r>
              <a:rPr lang="fr-FR" b="1" noProof="0" dirty="0">
                <a:solidFill>
                  <a:schemeClr val="accent2">
                    <a:lumMod val="75000"/>
                  </a:schemeClr>
                </a:solidFill>
                <a:latin typeface="Nexa Light"/>
                <a:cs typeface="Arial"/>
              </a:rPr>
              <a:t>8/10/2025 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2974663" y="798544"/>
            <a:ext cx="89786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Candidatez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en remplissant le dossier type en fin de PPT avant le </a:t>
            </a:r>
            <a:r>
              <a:rPr kumimoji="0" lang="fr-FR" b="1" i="0" u="none" strike="noStrike" kern="0" cap="none" spc="0" normalizeH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Nexa Light"/>
                <a:cs typeface="Arial"/>
              </a:rPr>
              <a:t>vendredi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  <a:latin typeface="Nexa Light"/>
                <a:cs typeface="Arial"/>
              </a:rPr>
              <a:t> 27/06 </a:t>
            </a:r>
            <a:r>
              <a:rPr kumimoji="0" lang="fr-FR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(dossier de candidature très simplifié)</a:t>
            </a:r>
            <a:endParaRPr kumimoji="0" sz="16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06339" y="6225397"/>
            <a:ext cx="642439" cy="63260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 bwMode="auto">
          <a:xfrm>
            <a:off x="2974663" y="6399087"/>
            <a:ext cx="8829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>
                <a:solidFill>
                  <a:srgbClr val="000000"/>
                </a:solidFill>
                <a:latin typeface="Nexa Light"/>
                <a:cs typeface="Arial"/>
              </a:rPr>
              <a:t>En bonus : vous pourrez repartir avec ce superbe poster !</a:t>
            </a:r>
            <a:endParaRPr kumimoji="0" sz="16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323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120" cy="6875951"/>
          </a:xfrm>
          <a:prstGeom prst="rect">
            <a:avLst/>
          </a:prstGeom>
        </p:spPr>
      </p:pic>
      <p:pic>
        <p:nvPicPr>
          <p:cNvPr id="1623561968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2339579" cy="1038278"/>
          </a:xfrm>
          <a:prstGeom prst="rect">
            <a:avLst/>
          </a:prstGeom>
        </p:spPr>
      </p:pic>
      <p:sp>
        <p:nvSpPr>
          <p:cNvPr id="162314077" name="ZoneTexte 7"/>
          <p:cNvSpPr txBox="1"/>
          <p:nvPr/>
        </p:nvSpPr>
        <p:spPr bwMode="auto">
          <a:xfrm>
            <a:off x="2691373" y="296859"/>
            <a:ext cx="929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 err="1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Qu</a:t>
            </a:r>
            <a:r>
              <a:rPr lang="fr-FR" sz="2800" b="1" dirty="0">
                <a:solidFill>
                  <a:srgbClr val="5B2984"/>
                </a:solidFill>
                <a:latin typeface="Nexa Light"/>
                <a:cs typeface="Arial"/>
              </a:rPr>
              <a:t>i peut participer?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5B2984"/>
              </a:solidFill>
              <a:effectLst/>
              <a:uLnTx/>
              <a:uFillTx/>
              <a:latin typeface="Nexa Light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3172155" y="1994775"/>
            <a:ext cx="85397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… présentant une thématique de recherche présentant un potentiel d’application vers les filières Aéronautique, Espace et Drones, 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3469" y="992457"/>
            <a:ext cx="642439" cy="63260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3468" y="3057434"/>
            <a:ext cx="642439" cy="63260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3469" y="1945950"/>
            <a:ext cx="642439" cy="632603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 rot="16199998">
            <a:off x="-378867" y="3244732"/>
            <a:ext cx="30973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400" b="1" dirty="0">
                <a:solidFill>
                  <a:schemeClr val="bg1"/>
                </a:solidFill>
                <a:latin typeface="Nexa Light"/>
                <a:cs typeface="Arial"/>
              </a:rPr>
              <a:t>Conditions</a:t>
            </a:r>
            <a:endParaRPr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3156320" y="1068072"/>
            <a:ext cx="85714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Chercheurs </a:t>
            </a:r>
            <a:r>
              <a:rPr kumimoji="0" lang="fr-FR" sz="20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affili</a:t>
            </a:r>
            <a:r>
              <a:rPr lang="fr-FR" sz="2000" dirty="0" err="1">
                <a:solidFill>
                  <a:srgbClr val="000000"/>
                </a:solidFill>
                <a:latin typeface="Nexa Light"/>
                <a:cs typeface="Arial"/>
              </a:rPr>
              <a:t>és</a:t>
            </a: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 à des laboratoires </a:t>
            </a: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membres d’Aerospace Valley,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22395" y="4119169"/>
            <a:ext cx="642439" cy="632603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 bwMode="auto">
          <a:xfrm>
            <a:off x="3172154" y="4093273"/>
            <a:ext cx="912417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noProof="0" dirty="0">
                <a:solidFill>
                  <a:srgbClr val="000000"/>
                </a:solidFill>
                <a:latin typeface="Nexa Light"/>
                <a:cs typeface="Arial"/>
              </a:rPr>
              <a:t>La technologie doit s’inscrire prioritairement dans l’un des Ecosystèmes d’Excellence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	-</a:t>
            </a:r>
            <a:r>
              <a:rPr kumimoji="0" lang="fr-FR" sz="2000" i="0" u="none" strike="noStrike" kern="0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</a:t>
            </a:r>
            <a:r>
              <a:rPr kumimoji="0" lang="fr-FR" sz="2000" i="0" u="none" strike="noStrike" kern="0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  <a:hlinkClick r:id="rId5"/>
              </a:rPr>
              <a:t>Système Embarqués et Communicants</a:t>
            </a:r>
            <a:endParaRPr kumimoji="0" lang="fr-FR" sz="2000" i="0" u="none" strike="noStrike" kern="0" cap="none" spc="0" normalizeH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exa Light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aseline="0" noProof="0" dirty="0">
                <a:solidFill>
                  <a:srgbClr val="000000"/>
                </a:solidFill>
                <a:latin typeface="Nexa Light"/>
                <a:cs typeface="Arial"/>
              </a:rPr>
              <a:t>	-</a:t>
            </a:r>
            <a:r>
              <a:rPr lang="fr-FR" sz="2000" noProof="0" dirty="0">
                <a:solidFill>
                  <a:srgbClr val="000000"/>
                </a:solidFill>
                <a:latin typeface="Nexa Light"/>
                <a:cs typeface="Arial"/>
              </a:rPr>
              <a:t> </a:t>
            </a:r>
            <a:r>
              <a:rPr lang="fr-FR" sz="2000" noProof="0" dirty="0">
                <a:solidFill>
                  <a:srgbClr val="000000"/>
                </a:solidFill>
                <a:latin typeface="Nexa Light"/>
                <a:cs typeface="Arial"/>
                <a:hlinkClick r:id="rId6"/>
              </a:rPr>
              <a:t>Structures Matériaux et Procédés</a:t>
            </a:r>
            <a:endParaRPr lang="fr-FR" sz="2000" noProof="0" dirty="0">
              <a:solidFill>
                <a:srgbClr val="000000"/>
              </a:solidFill>
              <a:latin typeface="Nexa Light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	-</a:t>
            </a:r>
            <a:r>
              <a:rPr kumimoji="0" lang="fr-FR" sz="2000" i="0" u="none" strike="noStrike" kern="0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</a:t>
            </a:r>
            <a:r>
              <a:rPr kumimoji="0" lang="fr-FR" sz="2000" i="0" u="none" strike="noStrike" kern="0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  <a:hlinkClick r:id="rId7"/>
              </a:rPr>
              <a:t>Propulsion et Energie Embarquée</a:t>
            </a:r>
            <a:endParaRPr kumimoji="0" lang="fr-FR" sz="2000" i="0" u="none" strike="noStrike" kern="0" cap="none" spc="0" normalizeH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exa Light"/>
              <a:cs typeface="Arial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aseline="0" noProof="0" dirty="0">
                <a:solidFill>
                  <a:srgbClr val="000000"/>
                </a:solidFill>
                <a:latin typeface="Nexa Light"/>
                <a:cs typeface="Arial"/>
              </a:rPr>
              <a:t>Les candidatures sur</a:t>
            </a:r>
            <a:r>
              <a:rPr lang="fr-FR" sz="2000" noProof="0" dirty="0">
                <a:solidFill>
                  <a:srgbClr val="000000"/>
                </a:solidFill>
                <a:latin typeface="Nexa Light"/>
                <a:cs typeface="Arial"/>
              </a:rPr>
              <a:t> d’autres domaines technologiques, notamment </a:t>
            </a:r>
            <a:r>
              <a:rPr lang="fr-FR" sz="2000" baseline="0" noProof="0" dirty="0">
                <a:solidFill>
                  <a:srgbClr val="000000"/>
                </a:solidFill>
                <a:latin typeface="Nexa Light"/>
                <a:cs typeface="Arial"/>
              </a:rPr>
              <a:t>liés aux</a:t>
            </a:r>
            <a:r>
              <a:rPr lang="fr-FR" sz="2000" noProof="0" dirty="0">
                <a:solidFill>
                  <a:srgbClr val="000000"/>
                </a:solidFill>
                <a:latin typeface="Nexa Light"/>
                <a:cs typeface="Arial"/>
              </a:rPr>
              <a:t> technologies de transition numérique/IA, industrie du futur et de transition écologique seront examinées au cas par cas.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3172154" y="3042294"/>
            <a:ext cx="85397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… et désireux de renforcer leurs partenariats avec les industriels de ces secteurs, en profitant de l’opportunité d’</a:t>
            </a:r>
            <a:r>
              <a:rPr lang="fr-FR" sz="2000" dirty="0" err="1">
                <a:solidFill>
                  <a:srgbClr val="000000"/>
                </a:solidFill>
                <a:latin typeface="Nexa Light"/>
                <a:cs typeface="Arial"/>
              </a:rPr>
              <a:t>InnoDay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5719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7" name="Imag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120" cy="6875951"/>
          </a:xfrm>
          <a:prstGeom prst="rect">
            <a:avLst/>
          </a:prstGeom>
        </p:spPr>
      </p:pic>
      <p:pic>
        <p:nvPicPr>
          <p:cNvPr id="1623561968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2339579" cy="1038278"/>
          </a:xfrm>
          <a:prstGeom prst="rect">
            <a:avLst/>
          </a:prstGeom>
        </p:spPr>
      </p:pic>
      <p:sp>
        <p:nvSpPr>
          <p:cNvPr id="162314077" name="ZoneTexte 7"/>
          <p:cNvSpPr txBox="1"/>
          <p:nvPr/>
        </p:nvSpPr>
        <p:spPr bwMode="auto">
          <a:xfrm>
            <a:off x="2691373" y="296859"/>
            <a:ext cx="929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Ce que vous gagnerez en étant sélectionnés 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5B2984"/>
              </a:solidFill>
              <a:effectLst/>
              <a:uLnTx/>
              <a:uFillTx/>
              <a:latin typeface="Nexa Light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9407" y="1068867"/>
            <a:ext cx="642439" cy="63260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9406" y="2186431"/>
            <a:ext cx="642439" cy="63260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9406" y="3350198"/>
            <a:ext cx="642439" cy="632603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 rot="16199998">
            <a:off x="-1628403" y="3244732"/>
            <a:ext cx="55964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400" b="1" dirty="0">
                <a:solidFill>
                  <a:schemeClr val="bg1"/>
                </a:solidFill>
                <a:latin typeface="Nexa Light"/>
                <a:cs typeface="Arial"/>
              </a:rPr>
              <a:t>Exposer son poster</a:t>
            </a:r>
            <a:endParaRPr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3124654" y="1024236"/>
            <a:ext cx="87692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Une mise en visibilité lors de la session poster d’</a:t>
            </a:r>
            <a:r>
              <a:rPr kumimoji="0" lang="fr-FR" sz="20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InnoDay</a:t>
            </a: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, auprès</a:t>
            </a:r>
            <a:r>
              <a:rPr kumimoji="0" lang="fr-FR" sz="20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d’un public dédié à l’innovation des filières aéronautique, espace et drones. 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25052" y="4574135"/>
            <a:ext cx="642439" cy="63260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 bwMode="auto">
          <a:xfrm>
            <a:off x="3124654" y="2180769"/>
            <a:ext cx="8081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Identifier de futurs partenaires industriels pour monter des projets collaboratifs ou des contrats de valorisation spécifiques.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3081164" y="3350198"/>
            <a:ext cx="8081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Vous inspirer des enjeux de ces filières industrielles afin de nourrir vos réflexions sur l’orientation de vos recherches.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124654" y="4350599"/>
            <a:ext cx="82776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Au-delà de la session poster elle-même, participer toute la journée à l’</a:t>
            </a:r>
            <a:r>
              <a:rPr kumimoji="0" lang="fr-FR" sz="20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InnoDay</a:t>
            </a: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,</a:t>
            </a:r>
            <a:r>
              <a:rPr kumimoji="0" lang="fr-FR" sz="20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avec des témoignages en plénière, une zone d’exposition et des sessions de B2B programmable en amont de l’évènement.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25052" y="5916356"/>
            <a:ext cx="642439" cy="63260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 bwMode="auto">
          <a:xfrm>
            <a:off x="3124654" y="5836146"/>
            <a:ext cx="80690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Vous repartez avec un poster A0 haute</a:t>
            </a:r>
            <a:r>
              <a:rPr kumimoji="0" lang="fr-FR" sz="20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qualité d’impression, que vous pourrez réutiliser pour illustrer vos technos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4227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1" name="Imag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120" cy="6875951"/>
          </a:xfrm>
          <a:prstGeom prst="rect">
            <a:avLst/>
          </a:prstGeom>
        </p:spPr>
      </p:pic>
      <p:pic>
        <p:nvPicPr>
          <p:cNvPr id="1623561968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0" y="0"/>
            <a:ext cx="2339579" cy="1038278"/>
          </a:xfrm>
          <a:prstGeom prst="rect">
            <a:avLst/>
          </a:prstGeom>
        </p:spPr>
      </p:pic>
      <p:grpSp>
        <p:nvGrpSpPr>
          <p:cNvPr id="28710362" name="Groupe 45"/>
          <p:cNvGrpSpPr/>
          <p:nvPr/>
        </p:nvGrpSpPr>
        <p:grpSpPr bwMode="auto">
          <a:xfrm>
            <a:off x="2458470" y="1614710"/>
            <a:ext cx="2494974" cy="1577246"/>
            <a:chOff x="2485901" y="1253345"/>
            <a:chExt cx="2494974" cy="1577246"/>
          </a:xfrm>
        </p:grpSpPr>
        <p:sp>
          <p:nvSpPr>
            <p:cNvPr id="689231804" name="ZoneTexte 19"/>
            <p:cNvSpPr txBox="1"/>
            <p:nvPr/>
          </p:nvSpPr>
          <p:spPr bwMode="auto">
            <a:xfrm>
              <a:off x="2485901" y="2245817"/>
              <a:ext cx="2494974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250 </a:t>
              </a: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participants</a:t>
              </a:r>
              <a:endParaRPr kumimoji="0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endParaRPr>
            </a:p>
          </p:txBody>
        </p:sp>
        <p:pic>
          <p:nvPicPr>
            <p:cNvPr id="2040249034" name="Image 2"/>
            <p:cNvPicPr>
              <a:picLocks noChangeAspect="1"/>
            </p:cNvPicPr>
            <p:nvPr/>
          </p:nvPicPr>
          <p:blipFill>
            <a:blip r:embed="rId4"/>
            <a:stretch/>
          </p:blipFill>
          <p:spPr bwMode="auto">
            <a:xfrm>
              <a:off x="3372616" y="1253345"/>
              <a:ext cx="721543" cy="721543"/>
            </a:xfrm>
            <a:prstGeom prst="rect">
              <a:avLst/>
            </a:prstGeom>
          </p:spPr>
        </p:pic>
      </p:grpSp>
      <p:grpSp>
        <p:nvGrpSpPr>
          <p:cNvPr id="25616461" name="Groupe 44"/>
          <p:cNvGrpSpPr/>
          <p:nvPr/>
        </p:nvGrpSpPr>
        <p:grpSpPr bwMode="auto">
          <a:xfrm>
            <a:off x="4786498" y="1614794"/>
            <a:ext cx="2613726" cy="1577079"/>
            <a:chOff x="4591873" y="1222735"/>
            <a:chExt cx="2613726" cy="1577079"/>
          </a:xfrm>
        </p:grpSpPr>
        <p:sp>
          <p:nvSpPr>
            <p:cNvPr id="695624821" name="ZoneTexte 32"/>
            <p:cNvSpPr txBox="1"/>
            <p:nvPr/>
          </p:nvSpPr>
          <p:spPr bwMode="auto">
            <a:xfrm>
              <a:off x="4591873" y="2215039"/>
              <a:ext cx="2613726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+20 </a:t>
              </a: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intervenants &amp; experts</a:t>
              </a: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  <p:pic>
          <p:nvPicPr>
            <p:cNvPr id="1043068279" name="Image 10"/>
            <p:cNvPicPr>
              <a:picLocks noChangeAspect="1"/>
            </p:cNvPicPr>
            <p:nvPr/>
          </p:nvPicPr>
          <p:blipFill>
            <a:blip r:embed="rId5"/>
            <a:stretch/>
          </p:blipFill>
          <p:spPr bwMode="auto">
            <a:xfrm>
              <a:off x="5507354" y="1222735"/>
              <a:ext cx="782763" cy="782763"/>
            </a:xfrm>
            <a:prstGeom prst="rect">
              <a:avLst/>
            </a:prstGeom>
          </p:spPr>
        </p:pic>
      </p:grpSp>
      <p:grpSp>
        <p:nvGrpSpPr>
          <p:cNvPr id="1523321994" name="Groupe 38"/>
          <p:cNvGrpSpPr/>
          <p:nvPr/>
        </p:nvGrpSpPr>
        <p:grpSpPr bwMode="auto">
          <a:xfrm>
            <a:off x="9345157" y="1565162"/>
            <a:ext cx="2407492" cy="1676341"/>
            <a:chOff x="8578262" y="1185028"/>
            <a:chExt cx="2407492" cy="1676341"/>
          </a:xfrm>
        </p:grpSpPr>
        <p:sp>
          <p:nvSpPr>
            <p:cNvPr id="1991813166" name="ZoneTexte 28"/>
            <p:cNvSpPr txBox="1"/>
            <p:nvPr/>
          </p:nvSpPr>
          <p:spPr bwMode="auto">
            <a:xfrm>
              <a:off x="8578262" y="2215039"/>
              <a:ext cx="2407492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105 </a:t>
              </a: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rendez-vous BtoB</a:t>
              </a: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endParaRPr>
            </a:p>
          </p:txBody>
        </p:sp>
        <p:pic>
          <p:nvPicPr>
            <p:cNvPr id="2135730293" name="Image 12"/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>
              <a:off x="9352919" y="1185028"/>
              <a:ext cx="858177" cy="858177"/>
            </a:xfrm>
            <a:prstGeom prst="rect">
              <a:avLst/>
            </a:prstGeom>
          </p:spPr>
        </p:pic>
      </p:grpSp>
      <p:grpSp>
        <p:nvGrpSpPr>
          <p:cNvPr id="205306201" name="Groupe 39"/>
          <p:cNvGrpSpPr/>
          <p:nvPr/>
        </p:nvGrpSpPr>
        <p:grpSpPr bwMode="auto">
          <a:xfrm>
            <a:off x="7334879" y="1589978"/>
            <a:ext cx="1853952" cy="1626710"/>
            <a:chOff x="6784524" y="1203881"/>
            <a:chExt cx="1853952" cy="1626710"/>
          </a:xfrm>
        </p:grpSpPr>
        <p:sp>
          <p:nvSpPr>
            <p:cNvPr id="1425264440" name="ZoneTexte 31"/>
            <p:cNvSpPr txBox="1"/>
            <p:nvPr/>
          </p:nvSpPr>
          <p:spPr bwMode="auto">
            <a:xfrm>
              <a:off x="6784524" y="2245817"/>
              <a:ext cx="1853952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30 </a:t>
              </a: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cs typeface="Arial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6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exa Light"/>
                  <a:ea typeface="Roboto Flex Normal"/>
                  <a:cs typeface="Arial"/>
                </a:rPr>
                <a:t>posters</a:t>
              </a:r>
              <a:endParaRPr kumimoji="0" sz="16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endParaRPr>
            </a:p>
          </p:txBody>
        </p:sp>
        <p:pic>
          <p:nvPicPr>
            <p:cNvPr id="537382905" name="Image 14"/>
            <p:cNvPicPr>
              <a:picLocks noChangeAspect="1"/>
            </p:cNvPicPr>
            <p:nvPr/>
          </p:nvPicPr>
          <p:blipFill>
            <a:blip r:embed="rId7"/>
            <a:stretch/>
          </p:blipFill>
          <p:spPr bwMode="auto">
            <a:xfrm>
              <a:off x="7301264" y="1203881"/>
              <a:ext cx="820472" cy="820472"/>
            </a:xfrm>
            <a:prstGeom prst="rect">
              <a:avLst/>
            </a:prstGeom>
          </p:spPr>
        </p:pic>
      </p:grpSp>
      <p:sp>
        <p:nvSpPr>
          <p:cNvPr id="162314077" name="ZoneTexte 7"/>
          <p:cNvSpPr txBox="1"/>
          <p:nvPr/>
        </p:nvSpPr>
        <p:spPr bwMode="auto">
          <a:xfrm>
            <a:off x="2760199" y="339273"/>
            <a:ext cx="7819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Retour sur l’édition </a:t>
            </a:r>
            <a:r>
              <a:rPr kumimoji="0" lang="fr-FR" sz="2800" b="1" i="0" u="none" strike="noStrike" kern="0" cap="none" spc="0" normalizeH="0" baseline="0" noProof="0" dirty="0" err="1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InnoDay</a:t>
            </a:r>
            <a:r>
              <a:rPr kumimoji="0" lang="fr-FR" sz="2800" b="1" i="0" u="none" strike="noStrike" kern="0" cap="none" spc="0" normalizeH="0" baseline="0" noProof="0" dirty="0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 2025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5B2984"/>
              </a:solidFill>
              <a:effectLst/>
              <a:uLnTx/>
              <a:uFillTx/>
              <a:latin typeface="Nexa Light"/>
              <a:cs typeface="Arial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2678400" y="3608065"/>
            <a:ext cx="9175275" cy="16338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3251219" y="5896977"/>
            <a:ext cx="527387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Découvrez en images</a:t>
            </a:r>
            <a:r>
              <a: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: </a:t>
            </a:r>
            <a:r>
              <a:rPr lang="fr-FR" dirty="0">
                <a:hlinkClick r:id="rId9"/>
              </a:rPr>
              <a:t>https://www.youtube.com/watch?v=S22wxQrB8B8 </a:t>
            </a:r>
            <a:endParaRPr lang="fr-FR" dirty="0"/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8511" y="1031161"/>
            <a:ext cx="1993565" cy="541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959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" name="Imag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357120" cy="6875951"/>
          </a:xfrm>
          <a:prstGeom prst="rect">
            <a:avLst/>
          </a:prstGeom>
        </p:spPr>
      </p:pic>
      <p:pic>
        <p:nvPicPr>
          <p:cNvPr id="1623561968" name="Image 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02701" y="142670"/>
            <a:ext cx="2339579" cy="1038278"/>
          </a:xfrm>
          <a:prstGeom prst="rect">
            <a:avLst/>
          </a:prstGeom>
        </p:spPr>
      </p:pic>
      <p:sp>
        <p:nvSpPr>
          <p:cNvPr id="162314077" name="ZoneTexte 7"/>
          <p:cNvSpPr txBox="1"/>
          <p:nvPr/>
        </p:nvSpPr>
        <p:spPr bwMode="auto">
          <a:xfrm>
            <a:off x="2691373" y="296859"/>
            <a:ext cx="929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0" cap="none" spc="0" normalizeH="0" noProof="0" dirty="0">
                <a:ln>
                  <a:noFill/>
                </a:ln>
                <a:solidFill>
                  <a:srgbClr val="5B2984"/>
                </a:solidFill>
                <a:effectLst/>
                <a:uLnTx/>
                <a:uFillTx/>
                <a:latin typeface="Nexa Light"/>
                <a:cs typeface="Arial"/>
              </a:rPr>
              <a:t>Pour candidater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5B2984"/>
              </a:solidFill>
              <a:effectLst/>
              <a:uLnTx/>
              <a:uFillTx/>
              <a:latin typeface="Nexa Light"/>
              <a:cs typeface="Arial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9407" y="1068867"/>
            <a:ext cx="642439" cy="632603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9408" y="2852153"/>
            <a:ext cx="642439" cy="632603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09406" y="4147173"/>
            <a:ext cx="642439" cy="63260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644228" y="2015393"/>
            <a:ext cx="642439" cy="632603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 bwMode="auto">
          <a:xfrm rot="16199998">
            <a:off x="-802052" y="3244732"/>
            <a:ext cx="394370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sz="4400" b="1" dirty="0">
                <a:solidFill>
                  <a:schemeClr val="bg1"/>
                </a:solidFill>
                <a:latin typeface="Nexa Light"/>
                <a:cs typeface="Arial"/>
              </a:rPr>
              <a:t>Candidatures</a:t>
            </a:r>
            <a:endParaRPr dirty="0"/>
          </a:p>
        </p:txBody>
      </p:sp>
      <p:sp>
        <p:nvSpPr>
          <p:cNvPr id="22" name="Rectangle 21"/>
          <p:cNvSpPr/>
          <p:nvPr/>
        </p:nvSpPr>
        <p:spPr bwMode="auto">
          <a:xfrm>
            <a:off x="3137568" y="1047327"/>
            <a:ext cx="8732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Remplissez le </a:t>
            </a:r>
            <a:r>
              <a:rPr kumimoji="0" lang="fr-FR" sz="20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template</a:t>
            </a:r>
            <a:r>
              <a:rPr kumimoji="0" lang="fr-FR" sz="20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suivant et retournez par </a:t>
            </a: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mail le avant le </a:t>
            </a:r>
            <a:r>
              <a:rPr lang="fr-FR" sz="2000" b="1" dirty="0">
                <a:solidFill>
                  <a:schemeClr val="accent2">
                    <a:lumMod val="75000"/>
                  </a:schemeClr>
                </a:solidFill>
                <a:latin typeface="Nexa Light"/>
                <a:cs typeface="Arial"/>
              </a:rPr>
              <a:t>27/06</a:t>
            </a: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 </a:t>
            </a:r>
            <a:r>
              <a:rPr kumimoji="0" lang="fr-FR" sz="20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à </a:t>
            </a:r>
            <a:r>
              <a:rPr lang="fr-FR" sz="2000" dirty="0">
                <a:solidFill>
                  <a:srgbClr val="7030A0"/>
                </a:solidFill>
                <a:latin typeface="Nexa Light"/>
                <a:cs typeface="Arial"/>
                <a:hlinkClick r:id="rId5"/>
              </a:rPr>
              <a:t>innoday@aerospace-valley.com</a:t>
            </a:r>
            <a:endParaRPr lang="fr-FR" sz="2000" dirty="0">
              <a:solidFill>
                <a:srgbClr val="7030A0"/>
              </a:solidFill>
              <a:latin typeface="Nexa Light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3137568" y="2938293"/>
            <a:ext cx="80819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Veillez à ce que la taille de votre pièce jointe soit inférieure à 8Mo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3235434" y="2027711"/>
            <a:ext cx="80819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Merc</a:t>
            </a: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i d’indiquer dans l’objet du mail : 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i="1" dirty="0">
                <a:latin typeface="Nexa Light"/>
                <a:cs typeface="Arial"/>
              </a:rPr>
              <a:t>« Poster </a:t>
            </a:r>
            <a:r>
              <a:rPr lang="fr-FR" sz="2000" i="1" dirty="0" err="1">
                <a:latin typeface="Nexa Light"/>
                <a:cs typeface="Arial"/>
              </a:rPr>
              <a:t>InnoDay</a:t>
            </a:r>
            <a:r>
              <a:rPr lang="fr-FR" sz="2000" i="1" dirty="0">
                <a:latin typeface="Nexa Light"/>
                <a:cs typeface="Arial"/>
              </a:rPr>
              <a:t> / votre nom / votre laboratoire »</a:t>
            </a:r>
            <a:endParaRPr kumimoji="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cs typeface="Arial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3199606" y="4234791"/>
            <a:ext cx="8277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Vous recevrez sous 48h</a:t>
            </a:r>
            <a:r>
              <a:rPr kumimoji="0" lang="fr-FR" sz="2000" i="0" u="none" strike="noStrike" kern="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 un accusé de réception, merci de nous recontacter si ce n’était pas le cas.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57167" y="5331731"/>
            <a:ext cx="642439" cy="632603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 bwMode="auto">
          <a:xfrm>
            <a:off x="3137568" y="5461756"/>
            <a:ext cx="80690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exa Light"/>
                <a:cs typeface="Arial"/>
              </a:rPr>
              <a:t>Vous aurez un retour le </a:t>
            </a:r>
            <a:r>
              <a:rPr lang="fr-FR" sz="2000" dirty="0">
                <a:solidFill>
                  <a:srgbClr val="000000"/>
                </a:solidFill>
                <a:latin typeface="Nexa Light"/>
                <a:cs typeface="Arial"/>
              </a:rPr>
              <a:t>2/07</a:t>
            </a:r>
            <a:endParaRPr kumimoji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82894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t="2830" b="2828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174124" y="0"/>
            <a:ext cx="9699607" cy="68580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2538239" y="1535401"/>
            <a:ext cx="6218854" cy="275985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 bwMode="auto">
          <a:xfrm>
            <a:off x="0" y="4876800"/>
            <a:ext cx="12192000" cy="198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69272" y="5122910"/>
            <a:ext cx="2211645" cy="142636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2B21288-6ADC-4FD3-9A7B-6D85C7FE33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327" y="4990460"/>
            <a:ext cx="7721857" cy="18675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ppt/theme/theme3.xml><?xml version="1.0" encoding="utf-8"?>
<a:theme xmlns:a="http://schemas.openxmlformats.org/drawingml/2006/main" name="2_Thème Office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">
        <a:dk1>
          <a:sysClr val="windowText" lastClr="000000"/>
        </a:dk1>
        <a:lt1>
          <a:sysClr val="window" lastClr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</a:extraClrScheme>
  </a:extraClrSchemeLst>
</a:theme>
</file>

<file path=ppt/theme/theme4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prstGeom prst="rect">
          <a:avLst/>
        </a:prstGeom>
        <a:noFill/>
      </a:spPr>
      <a:bodyPr/>
      <a:lstStyle/>
    </a:txDef>
  </a:objectDefaults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872</TotalTime>
  <Words>679</Words>
  <Application>Microsoft Office PowerPoint</Application>
  <DocSecurity>0</DocSecurity>
  <PresentationFormat>Grand écran</PresentationFormat>
  <Paragraphs>55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8</vt:i4>
      </vt:variant>
    </vt:vector>
  </HeadingPairs>
  <TitlesOfParts>
    <vt:vector size="19" baseType="lpstr">
      <vt:lpstr>Arial</vt:lpstr>
      <vt:lpstr>Calibri</vt:lpstr>
      <vt:lpstr>Calibri Light</vt:lpstr>
      <vt:lpstr>Nexa Light</vt:lpstr>
      <vt:lpstr>Palatino</vt:lpstr>
      <vt:lpstr>Roboto Flex Normal</vt:lpstr>
      <vt:lpstr>Webdings</vt:lpstr>
      <vt:lpstr>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Tiphaine Sauveur</dc:creator>
  <cp:keywords/>
  <dc:description/>
  <cp:lastModifiedBy>admin</cp:lastModifiedBy>
  <cp:revision>232</cp:revision>
  <dcterms:created xsi:type="dcterms:W3CDTF">2024-03-26T16:52:00Z</dcterms:created>
  <dcterms:modified xsi:type="dcterms:W3CDTF">2025-05-27T19:59:09Z</dcterms:modified>
  <cp:category/>
  <dc:identifier/>
  <cp:contentStatus/>
  <dc:language/>
  <cp:version/>
</cp:coreProperties>
</file>